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90" r:id="rId2"/>
    <p:sldId id="413" r:id="rId3"/>
    <p:sldId id="419" r:id="rId4"/>
    <p:sldId id="414" r:id="rId5"/>
    <p:sldId id="418" r:id="rId6"/>
    <p:sldId id="415" r:id="rId7"/>
    <p:sldId id="401" r:id="rId8"/>
    <p:sldId id="376" r:id="rId9"/>
    <p:sldId id="402" r:id="rId10"/>
    <p:sldId id="359" r:id="rId11"/>
    <p:sldId id="361" r:id="rId12"/>
    <p:sldId id="303" r:id="rId13"/>
    <p:sldId id="427" r:id="rId14"/>
    <p:sldId id="429" r:id="rId15"/>
    <p:sldId id="369" r:id="rId16"/>
    <p:sldId id="390" r:id="rId17"/>
    <p:sldId id="408" r:id="rId18"/>
    <p:sldId id="393" r:id="rId19"/>
    <p:sldId id="439" r:id="rId20"/>
    <p:sldId id="351" r:id="rId21"/>
    <p:sldId id="373" r:id="rId22"/>
    <p:sldId id="375" r:id="rId23"/>
    <p:sldId id="343" r:id="rId24"/>
    <p:sldId id="273" r:id="rId25"/>
    <p:sldId id="422" r:id="rId26"/>
    <p:sldId id="441" r:id="rId27"/>
    <p:sldId id="440" r:id="rId28"/>
    <p:sldId id="433" r:id="rId29"/>
    <p:sldId id="405" r:id="rId30"/>
    <p:sldId id="412" r:id="rId31"/>
    <p:sldId id="403" r:id="rId32"/>
    <p:sldId id="404" r:id="rId33"/>
    <p:sldId id="398" r:id="rId34"/>
    <p:sldId id="396" r:id="rId35"/>
    <p:sldId id="394" r:id="rId36"/>
    <p:sldId id="434" r:id="rId37"/>
    <p:sldId id="438" r:id="rId38"/>
    <p:sldId id="436" r:id="rId39"/>
    <p:sldId id="395" r:id="rId40"/>
    <p:sldId id="320" r:id="rId41"/>
    <p:sldId id="386" r:id="rId42"/>
    <p:sldId id="387" r:id="rId43"/>
    <p:sldId id="388" r:id="rId44"/>
    <p:sldId id="385" r:id="rId45"/>
    <p:sldId id="380" r:id="rId46"/>
    <p:sldId id="367" r:id="rId47"/>
    <p:sldId id="406" r:id="rId48"/>
    <p:sldId id="407" r:id="rId49"/>
    <p:sldId id="358" r:id="rId50"/>
    <p:sldId id="321" r:id="rId51"/>
    <p:sldId id="421" r:id="rId52"/>
    <p:sldId id="322" r:id="rId53"/>
    <p:sldId id="323" r:id="rId54"/>
    <p:sldId id="309" r:id="rId55"/>
    <p:sldId id="324" r:id="rId56"/>
    <p:sldId id="353" r:id="rId57"/>
    <p:sldId id="420" r:id="rId58"/>
    <p:sldId id="430" r:id="rId59"/>
    <p:sldId id="431" r:id="rId60"/>
    <p:sldId id="432" r:id="rId61"/>
    <p:sldId id="370" r:id="rId62"/>
    <p:sldId id="368" r:id="rId63"/>
    <p:sldId id="35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655"/>
    <p:restoredTop sz="80495"/>
  </p:normalViewPr>
  <p:slideViewPr>
    <p:cSldViewPr snapToGrid="0">
      <p:cViewPr varScale="1">
        <p:scale>
          <a:sx n="92" d="100"/>
          <a:sy n="92" d="100"/>
        </p:scale>
        <p:origin x="516" y="84"/>
      </p:cViewPr>
      <p:guideLst>
        <p:guide orient="horz" pos="2160"/>
        <p:guide pos="3840"/>
      </p:guideLst>
    </p:cSldViewPr>
  </p:slid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71012432"/>
        <c:axId val="-543093584"/>
      </c:lineChart>
      <c:catAx>
        <c:axId val="-5710124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3093584"/>
        <c:crosses val="autoZero"/>
        <c:auto val="1"/>
        <c:lblAlgn val="ctr"/>
        <c:lblOffset val="100"/>
        <c:noMultiLvlLbl val="0"/>
      </c:catAx>
      <c:valAx>
        <c:axId val="-54309358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1012432"/>
        <c:crosses val="autoZero"/>
        <c:crossBetween val="midCat"/>
      </c:valAx>
      <c:spPr>
        <a:noFill/>
        <a:ln w="50800">
          <a:solidFill>
            <a:schemeClr val="tx1"/>
          </a:solidFill>
        </a:ln>
        <a:effectLst/>
      </c:spPr>
    </c:plotArea>
    <c:legend>
      <c:legendPos val="t"/>
      <c:layout>
        <c:manualLayout>
          <c:xMode val="edge"/>
          <c:yMode val="edge"/>
          <c:x val="0.286242725094146"/>
          <c:y val="2.8253000552700899E-2"/>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35512096"/>
        <c:axId val="-539009728"/>
      </c:lineChart>
      <c:catAx>
        <c:axId val="-5355120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39009728"/>
        <c:crosses val="autoZero"/>
        <c:auto val="1"/>
        <c:lblAlgn val="ctr"/>
        <c:lblOffset val="100"/>
        <c:noMultiLvlLbl val="0"/>
      </c:catAx>
      <c:valAx>
        <c:axId val="-53900972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5512096"/>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36898464"/>
        <c:axId val="-536890080"/>
      </c:lineChart>
      <c:catAx>
        <c:axId val="-5368984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6890080"/>
        <c:crosses val="autoZero"/>
        <c:auto val="1"/>
        <c:lblAlgn val="ctr"/>
        <c:lblOffset val="100"/>
        <c:noMultiLvlLbl val="0"/>
      </c:catAx>
      <c:valAx>
        <c:axId val="-53689008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6898464"/>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34755936"/>
        <c:axId val="-534746816"/>
      </c:lineChart>
      <c:catAx>
        <c:axId val="-5347559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746816"/>
        <c:crosses val="autoZero"/>
        <c:auto val="1"/>
        <c:lblAlgn val="ctr"/>
        <c:lblOffset val="100"/>
        <c:noMultiLvlLbl val="0"/>
      </c:catAx>
      <c:valAx>
        <c:axId val="-534746816"/>
        <c:scaling>
          <c:orientation val="minMax"/>
          <c:max val="70"/>
        </c:scaling>
        <c:delete val="1"/>
        <c:axPos val="l"/>
        <c:numFmt formatCode="General" sourceLinked="0"/>
        <c:majorTickMark val="out"/>
        <c:minorTickMark val="none"/>
        <c:tickLblPos val="nextTo"/>
        <c:crossAx val="-534755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33572688"/>
        <c:axId val="-533564256"/>
      </c:lineChart>
      <c:catAx>
        <c:axId val="-5335726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3564256"/>
        <c:crosses val="autoZero"/>
        <c:auto val="1"/>
        <c:lblAlgn val="ctr"/>
        <c:lblOffset val="100"/>
        <c:noMultiLvlLbl val="0"/>
      </c:catAx>
      <c:valAx>
        <c:axId val="-533564256"/>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3572688"/>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33522304"/>
        <c:axId val="-533513856"/>
      </c:lineChart>
      <c:catAx>
        <c:axId val="-5335223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3513856"/>
        <c:crosses val="autoZero"/>
        <c:auto val="1"/>
        <c:lblAlgn val="ctr"/>
        <c:lblOffset val="100"/>
        <c:noMultiLvlLbl val="0"/>
      </c:catAx>
      <c:valAx>
        <c:axId val="-533513856"/>
        <c:scaling>
          <c:orientation val="minMax"/>
          <c:max val="70"/>
        </c:scaling>
        <c:delete val="1"/>
        <c:axPos val="l"/>
        <c:numFmt formatCode="General" sourceLinked="0"/>
        <c:majorTickMark val="out"/>
        <c:minorTickMark val="none"/>
        <c:tickLblPos val="nextTo"/>
        <c:crossAx val="-533522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09675584"/>
        <c:axId val="-509667152"/>
      </c:lineChart>
      <c:catAx>
        <c:axId val="-5096755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09667152"/>
        <c:crosses val="autoZero"/>
        <c:auto val="1"/>
        <c:lblAlgn val="ctr"/>
        <c:lblOffset val="100"/>
        <c:noMultiLvlLbl val="0"/>
      </c:catAx>
      <c:valAx>
        <c:axId val="-50966715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967558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523584"/>
        <c:axId val="-546515344"/>
      </c:lineChart>
      <c:catAx>
        <c:axId val="-5465235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515344"/>
        <c:crosses val="autoZero"/>
        <c:auto val="1"/>
        <c:lblAlgn val="ctr"/>
        <c:lblOffset val="100"/>
        <c:noMultiLvlLbl val="0"/>
      </c:catAx>
      <c:valAx>
        <c:axId val="-54651534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52358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06372464"/>
        <c:axId val="-506296064"/>
      </c:lineChart>
      <c:catAx>
        <c:axId val="-5063724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06296064"/>
        <c:crosses val="autoZero"/>
        <c:auto val="1"/>
        <c:lblAlgn val="ctr"/>
        <c:lblOffset val="100"/>
        <c:noMultiLvlLbl val="0"/>
      </c:catAx>
      <c:valAx>
        <c:axId val="-50629606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6372464"/>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iagrams/_rels/drawing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emf"/><Relationship Id="rId1" Type="http://schemas.openxmlformats.org/officeDocument/2006/relationships/image" Target="../media/image38.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4979FD27-D8F7-D14D-B277-5C9585803536}"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EBD0A578-E403-7F41-BDA7-21105C0392A5}" type="presOf" srcId="{BF131ED2-5762-8241-9D60-60C060DE2ACE}" destId="{B015403A-2826-7B41-BB08-3C5C2C3EEF7E}"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6EFFB4AF-C7D4-A740-948F-D1CD3624E7FD}"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47ACEDFB-49ED-354A-ACAB-773408ADB4F8}" type="presOf" srcId="{7D8970B8-F909-9C48-89F2-DBB6F87F68D9}" destId="{8459AE78-F38E-9042-8458-F10F8CBBABE1}"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966381E-F8BA-1047-8950-84B0492CCE13}" type="presOf" srcId="{7E53D0A4-52CF-AC46-B6EC-C871B8CDAF6F}" destId="{B90B26C3-8AEF-F44D-8BF1-01588DF950A8}"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075CDB38-B0BB-1D40-8D4E-A5B5360EC8F2}"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F7AF03A5-0A07-6A48-8B69-FC470CC9B772}"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4C6C52E8-281B-E041-949B-B813896CF6B9}" type="presOf" srcId="{BF131ED2-5762-8241-9D60-60C060DE2ACE}" destId="{B015403A-2826-7B41-BB08-3C5C2C3EEF7E}" srcOrd="0" destOrd="0" presId="urn:microsoft.com/office/officeart/2005/8/layout/cycle3"/>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F369A507-E3AF-7B49-B861-06907FD1A2B1}" type="presOf" srcId="{14D4E985-E970-DE49-A835-23B5BCBB9D09}" destId="{7CB79483-FECB-7B42-B9AA-D9954A46F72B}"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39A94D23-65BB-D34E-BCCD-A7E943A10C05}" type="presOf" srcId="{869A7BDD-9E78-0546-B04B-0B5FABD4335F}" destId="{7CB79483-FECB-7B42-B9AA-D9954A46F72B}" srcOrd="0" destOrd="1"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5B3B245-4D5B-FE47-B236-472785B97F1A}" type="presOf" srcId="{32ADB176-565B-4846-83CB-84F544BAA024}" destId="{D9EB1B0F-8C96-9343-9CD4-1F7F298BA8C8}"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B50EB156-DADF-FD44-81F2-90EEC10D2E84}"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E6C41E8B-DF4C-1B43-B805-ADD285D3E1DB}" srcId="{DAEBC401-884C-6842-9ABD-72506B29C70B}" destId="{7BB716DC-068B-C24E-B8D4-E9B4453A5466}" srcOrd="0" destOrd="0" parTransId="{F1BB0079-4A56-FD40-85A4-64DF39ED90BF}" sibTransId="{E3199A6C-E4B7-AA42-8A38-164FCF16ED2A}"/>
    <dgm:cxn modelId="{A76C898F-62F1-4F4E-9FCB-0E3B23886405}" type="presOf" srcId="{5BD1171D-314B-CA42-B35F-2F0116DD6713}" destId="{286E283C-527A-344B-B6C3-7392F428269C}" srcOrd="0" destOrd="0" presId="urn:microsoft.com/office/officeart/2008/layout/CircularPictureCallout"/>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B91F51B3-06B0-DB42-B2B5-54135CB8F3FA}" type="presOf" srcId="{9F71258F-FC60-6140-A1D5-8B0435F02E85}" destId="{F9EF6568-7566-8B4E-BC71-5892D97D18DC}"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576E83FC-11FE-B848-BF7D-F10DCA07859A}" type="presOf" srcId="{40CCA8FA-C21E-7F4C-A918-DB0EE3E5A9F5}" destId="{908A4B56-FDFF-DD47-ADAD-BB5C817668AB}" srcOrd="0" destOrd="2"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9/24/2018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36.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55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22</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36</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9/24/2018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9/24/2018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9/24/2018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9/24/2018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7.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7.jp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openxmlformats.org/officeDocument/2006/relationships/image" Target="../media/image41.tiff"/></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diagramLayout" Target="../diagrams/layout8.xml"/><Relationship Id="rId7" Type="http://schemas.openxmlformats.org/officeDocument/2006/relationships/image" Target="../media/image13.em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Layout" Target="../diagrams/layout11.xml"/><Relationship Id="rId7" Type="http://schemas.openxmlformats.org/officeDocument/2006/relationships/image" Target="../media/image49.tiff"/><Relationship Id="rId12" Type="http://schemas.microsoft.com/office/2007/relationships/diagramDrawing" Target="../diagrams/drawing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s>
</file>

<file path=ppt/slides/_rels/slide4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1.png"/><Relationship Id="rId7" Type="http://schemas.openxmlformats.org/officeDocument/2006/relationships/diagramColors" Target="../diagrams/colors13.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Layout" Target="../diagrams/layout15.xml"/><Relationship Id="rId7" Type="http://schemas.openxmlformats.org/officeDocument/2006/relationships/image" Target="../media/image53.png"/><Relationship Id="rId12" Type="http://schemas.microsoft.com/office/2007/relationships/diagramDrawing" Target="../diagrams/drawing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diagramColors" Target="../diagrams/colors16.xml"/><Relationship Id="rId5" Type="http://schemas.openxmlformats.org/officeDocument/2006/relationships/diagramColors" Target="../diagrams/colors15.xml"/><Relationship Id="rId10" Type="http://schemas.openxmlformats.org/officeDocument/2006/relationships/diagramQuickStyle" Target="../diagrams/quickStyle16.xml"/><Relationship Id="rId4" Type="http://schemas.openxmlformats.org/officeDocument/2006/relationships/diagramQuickStyle" Target="../diagrams/quickStyle15.xml"/><Relationship Id="rId9"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5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diagramQuickStyle" Target="../diagrams/quickStyle19.xml"/><Relationship Id="rId18" Type="http://schemas.microsoft.com/office/2007/relationships/hdphoto" Target="../media/hdphoto4.wdp"/><Relationship Id="rId3" Type="http://schemas.openxmlformats.org/officeDocument/2006/relationships/diagramLayout" Target="../diagrams/layout18.xml"/><Relationship Id="rId7" Type="http://schemas.openxmlformats.org/officeDocument/2006/relationships/image" Target="../media/image13.emf"/><Relationship Id="rId12" Type="http://schemas.openxmlformats.org/officeDocument/2006/relationships/diagramLayout" Target="../diagrams/layout19.xml"/><Relationship Id="rId17" Type="http://schemas.openxmlformats.org/officeDocument/2006/relationships/image" Target="../media/image56.png"/><Relationship Id="rId2" Type="http://schemas.openxmlformats.org/officeDocument/2006/relationships/diagramData" Target="../diagrams/data18.xml"/><Relationship Id="rId16" Type="http://schemas.openxmlformats.org/officeDocument/2006/relationships/image" Target="../media/image16.png"/><Relationship Id="rId20" Type="http://schemas.openxmlformats.org/officeDocument/2006/relationships/image" Target="../media/image58.png"/><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Data" Target="../diagrams/data19.xml"/><Relationship Id="rId5" Type="http://schemas.openxmlformats.org/officeDocument/2006/relationships/diagramColors" Target="../diagrams/colors18.xml"/><Relationship Id="rId15" Type="http://schemas.microsoft.com/office/2007/relationships/diagramDrawing" Target="../diagrams/drawing19.xml"/><Relationship Id="rId10" Type="http://schemas.openxmlformats.org/officeDocument/2006/relationships/image" Target="../media/image11.emf"/><Relationship Id="rId19" Type="http://schemas.openxmlformats.org/officeDocument/2006/relationships/image" Target="../media/image57.png"/><Relationship Id="rId4" Type="http://schemas.openxmlformats.org/officeDocument/2006/relationships/diagramQuickStyle" Target="../diagrams/quickStyle18.xml"/><Relationship Id="rId9" Type="http://schemas.openxmlformats.org/officeDocument/2006/relationships/image" Target="../media/image15.png"/><Relationship Id="rId14" Type="http://schemas.openxmlformats.org/officeDocument/2006/relationships/diagramColors" Target="../diagrams/colors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emf"/><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6.wdp"/><Relationship Id="rId10" Type="http://schemas.openxmlformats.org/officeDocument/2006/relationships/image" Target="../media/image67.jpeg"/><Relationship Id="rId4" Type="http://schemas.openxmlformats.org/officeDocument/2006/relationships/image" Target="../media/image64.png"/><Relationship Id="rId9" Type="http://schemas.microsoft.com/office/2007/relationships/hdphoto" Target="../media/hdphoto8.wdp"/></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8.jpg"/><Relationship Id="rId7" Type="http://schemas.microsoft.com/office/2007/relationships/hdphoto" Target="../media/hdphoto1.wd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9.jpeg"/><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3" name="Rectangle 32">
            <a:extLst>
              <a:ext uri="{FF2B5EF4-FFF2-40B4-BE49-F238E27FC236}">
                <a16:creationId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development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affects lipid accumulation</a:t>
            </a:r>
            <a:endParaRPr lang="en-US" sz="4400" b="0" u="sng" dirty="0"/>
          </a:p>
        </p:txBody>
      </p:sp>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35554548"/>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does not affect depletion</a:t>
            </a:r>
            <a:endParaRPr lang="en-US" sz="4400" b="0" u="sng" dirty="0"/>
          </a:p>
        </p:txBody>
      </p:sp>
      <p:graphicFrame>
        <p:nvGraphicFramePr>
          <p:cNvPr id="7" name="Chart 6">
            <a:extLst>
              <a:ext uri="{FF2B5EF4-FFF2-40B4-BE49-F238E27FC236}">
                <a16:creationId xmlns:a16="http://schemas.microsoft.com/office/drawing/2014/main" id="{989B9429-1EB1-4673-99C0-D2F8F1B5ED4A}"/>
              </a:ext>
            </a:extLst>
          </p:cNvPr>
          <p:cNvGraphicFramePr/>
          <p:nvPr>
            <p:extLst>
              <p:ext uri="{D42A27DB-BD31-4B8C-83A1-F6EECF244321}">
                <p14:modId xmlns:p14="http://schemas.microsoft.com/office/powerpoint/2010/main" val="77783555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787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72370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t>
            </a:r>
            <a:r>
              <a:rPr lang="en-US" sz="6000" b="1" u="sng" dirty="0">
                <a:solidFill>
                  <a:schemeClr val="tx1"/>
                </a:solidFill>
              </a:rPr>
              <a:t>NOT</a:t>
            </a:r>
            <a:r>
              <a:rPr lang="en-US" sz="6000" b="1" dirty="0">
                <a:solidFill>
                  <a:schemeClr val="tx1"/>
                </a:solidFill>
              </a:rPr>
              <a:t> Different</a:t>
            </a: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a:t>
            </a:r>
            <a:r>
              <a:rPr lang="en-US" sz="2800" b="1">
                <a:solidFill>
                  <a:schemeClr val="bg1"/>
                </a:solidFill>
              </a:rPr>
              <a:t>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0643" y="1147433"/>
            <a:ext cx="9816610" cy="5723820"/>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Rate does not change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5" name="TextBox 4"/>
          <p:cNvSpPr txBox="1"/>
          <p:nvPr/>
        </p:nvSpPr>
        <p:spPr>
          <a:xfrm>
            <a:off x="3743292" y="1369734"/>
            <a:ext cx="2369559" cy="400110"/>
          </a:xfrm>
          <a:prstGeom prst="rect">
            <a:avLst/>
          </a:prstGeom>
          <a:solidFill>
            <a:schemeClr val="accent4">
              <a:lumMod val="60000"/>
              <a:lumOff val="40000"/>
            </a:schemeClr>
          </a:solidFill>
        </p:spPr>
        <p:txBody>
          <a:bodyPr wrap="none" rtlCol="0">
            <a:spAutoFit/>
          </a:bodyPr>
          <a:lstStyle/>
          <a:p>
            <a:r>
              <a:rPr lang="hr-HR" sz="2000" b="1" dirty="0">
                <a:solidFill>
                  <a:schemeClr val="bg1"/>
                </a:solidFill>
              </a:rPr>
              <a:t>y= -0.00094 x+ 0.013</a:t>
            </a:r>
            <a:endParaRPr lang="en-US" sz="2000" b="1" dirty="0">
              <a:solidFill>
                <a:schemeClr val="bg1"/>
              </a:solidFill>
            </a:endParaRPr>
          </a:p>
        </p:txBody>
      </p:sp>
      <p:sp>
        <p:nvSpPr>
          <p:cNvPr id="48" name="TextBox 47"/>
          <p:cNvSpPr txBox="1"/>
          <p:nvPr/>
        </p:nvSpPr>
        <p:spPr>
          <a:xfrm>
            <a:off x="3743292" y="5742672"/>
            <a:ext cx="2239716" cy="400110"/>
          </a:xfrm>
          <a:prstGeom prst="rect">
            <a:avLst/>
          </a:prstGeom>
          <a:solidFill>
            <a:schemeClr val="accent4">
              <a:lumMod val="60000"/>
              <a:lumOff val="40000"/>
            </a:schemeClr>
          </a:solidFill>
        </p:spPr>
        <p:txBody>
          <a:bodyPr wrap="none" rtlCol="0">
            <a:spAutoFit/>
          </a:bodyPr>
          <a:lstStyle/>
          <a:p>
            <a:r>
              <a:rPr lang="hr-HR" sz="2000" b="1">
                <a:solidFill>
                  <a:schemeClr val="bg1"/>
                </a:solidFill>
              </a:rPr>
              <a:t>y= -0.0023 x+ 0.011</a:t>
            </a:r>
            <a:endParaRPr lang="en-US" sz="2000" b="1" dirty="0">
              <a:solidFill>
                <a:schemeClr val="bg1"/>
              </a:solidFill>
            </a:endParaRPr>
          </a:p>
        </p:txBody>
      </p:sp>
      <p:sp>
        <p:nvSpPr>
          <p:cNvPr id="51" name="Rectangle 50">
            <a:extLst>
              <a:ext uri="{FF2B5EF4-FFF2-40B4-BE49-F238E27FC236}">
                <a16:creationId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val="1718581615"/>
                    </a:ext>
                  </a:extLst>
                </a:gridCol>
                <a:gridCol w="2382665">
                  <a:extLst>
                    <a:ext uri="{9D8B030D-6E8A-4147-A177-3AD203B41FA5}">
                      <a16:colId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a:t>
            </a:r>
            <a:r>
              <a:rPr lang="en-US" sz="2800"/>
              <a:t>lipid accumulation!</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rate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4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11" name="Rectangle 10"/>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1398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determined</a:t>
            </a:r>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Preparation for diapause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13418</TotalTime>
  <Words>2040</Words>
  <Application>Microsoft Office PowerPoint</Application>
  <PresentationFormat>Widescreen</PresentationFormat>
  <Paragraphs>585</Paragraphs>
  <Slides>63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417</cp:revision>
  <dcterms:modified xsi:type="dcterms:W3CDTF">2018-09-24T14:32:49Z</dcterms:modified>
</cp:coreProperties>
</file>